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5330825"/>
  <p:notesSz cx="6858000" cy="9144000"/>
  <p:defaultTextStyle>
    <a:defPPr>
      <a:defRPr lang="en-US"/>
    </a:defPPr>
    <a:lvl1pPr marL="0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97637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95274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92912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90549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488186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785823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083460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381098" algn="l" defTabSz="2976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161C"/>
    <a:srgbClr val="AE161D"/>
    <a:srgbClr val="AA171E"/>
    <a:srgbClr val="FF0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48" y="-112"/>
      </p:cViewPr>
      <p:guideLst>
        <p:guide orient="horz" pos="1679"/>
        <p:guide pos="2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656013"/>
            <a:ext cx="6428423" cy="1142672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3020801"/>
            <a:ext cx="5293995" cy="13623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7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95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92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90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8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85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83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81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7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0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5" y="167824"/>
            <a:ext cx="2008882" cy="3584733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6419" y="167824"/>
            <a:ext cx="5904538" cy="3584733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8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4" y="3425550"/>
            <a:ext cx="6428423" cy="1058761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4" y="2259431"/>
            <a:ext cx="6428423" cy="1166118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976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952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92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905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8818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8582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834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8109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8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418" y="979788"/>
            <a:ext cx="3956054" cy="277277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8520" y="979788"/>
            <a:ext cx="3957366" cy="277277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1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213480"/>
            <a:ext cx="6806565" cy="8884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1193267"/>
            <a:ext cx="3341572" cy="4972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7637" indent="0">
              <a:buNone/>
              <a:defRPr sz="1300" b="1"/>
            </a:lvl2pPr>
            <a:lvl3pPr marL="595274" indent="0">
              <a:buNone/>
              <a:defRPr sz="1200" b="1"/>
            </a:lvl3pPr>
            <a:lvl4pPr marL="892912" indent="0">
              <a:buNone/>
              <a:defRPr sz="1000" b="1"/>
            </a:lvl4pPr>
            <a:lvl5pPr marL="1190549" indent="0">
              <a:buNone/>
              <a:defRPr sz="1000" b="1"/>
            </a:lvl5pPr>
            <a:lvl6pPr marL="1488186" indent="0">
              <a:buNone/>
              <a:defRPr sz="1000" b="1"/>
            </a:lvl6pPr>
            <a:lvl7pPr marL="1785823" indent="0">
              <a:buNone/>
              <a:defRPr sz="1000" b="1"/>
            </a:lvl7pPr>
            <a:lvl8pPr marL="2083460" indent="0">
              <a:buNone/>
              <a:defRPr sz="1000" b="1"/>
            </a:lvl8pPr>
            <a:lvl9pPr marL="2381098" indent="0">
              <a:buNone/>
              <a:defRPr sz="10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1690564"/>
            <a:ext cx="3341572" cy="3071395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4" y="1193267"/>
            <a:ext cx="3342884" cy="4972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7637" indent="0">
              <a:buNone/>
              <a:defRPr sz="1300" b="1"/>
            </a:lvl2pPr>
            <a:lvl3pPr marL="595274" indent="0">
              <a:buNone/>
              <a:defRPr sz="1200" b="1"/>
            </a:lvl3pPr>
            <a:lvl4pPr marL="892912" indent="0">
              <a:buNone/>
              <a:defRPr sz="1000" b="1"/>
            </a:lvl4pPr>
            <a:lvl5pPr marL="1190549" indent="0">
              <a:buNone/>
              <a:defRPr sz="1000" b="1"/>
            </a:lvl5pPr>
            <a:lvl6pPr marL="1488186" indent="0">
              <a:buNone/>
              <a:defRPr sz="1000" b="1"/>
            </a:lvl6pPr>
            <a:lvl7pPr marL="1785823" indent="0">
              <a:buNone/>
              <a:defRPr sz="1000" b="1"/>
            </a:lvl7pPr>
            <a:lvl8pPr marL="2083460" indent="0">
              <a:buNone/>
              <a:defRPr sz="1000" b="1"/>
            </a:lvl8pPr>
            <a:lvl9pPr marL="2381098" indent="0">
              <a:buNone/>
              <a:defRPr sz="10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4" y="1690564"/>
            <a:ext cx="3342884" cy="3071395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5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0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1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212246"/>
            <a:ext cx="2488126" cy="903278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212247"/>
            <a:ext cx="4227844" cy="45497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1115525"/>
            <a:ext cx="2488126" cy="3646433"/>
          </a:xfrm>
        </p:spPr>
        <p:txBody>
          <a:bodyPr/>
          <a:lstStyle>
            <a:lvl1pPr marL="0" indent="0">
              <a:buNone/>
              <a:defRPr sz="900"/>
            </a:lvl1pPr>
            <a:lvl2pPr marL="297637" indent="0">
              <a:buNone/>
              <a:defRPr sz="800"/>
            </a:lvl2pPr>
            <a:lvl3pPr marL="595274" indent="0">
              <a:buNone/>
              <a:defRPr sz="700"/>
            </a:lvl3pPr>
            <a:lvl4pPr marL="892912" indent="0">
              <a:buNone/>
              <a:defRPr sz="600"/>
            </a:lvl4pPr>
            <a:lvl5pPr marL="1190549" indent="0">
              <a:buNone/>
              <a:defRPr sz="600"/>
            </a:lvl5pPr>
            <a:lvl6pPr marL="1488186" indent="0">
              <a:buNone/>
              <a:defRPr sz="600"/>
            </a:lvl6pPr>
            <a:lvl7pPr marL="1785823" indent="0">
              <a:buNone/>
              <a:defRPr sz="600"/>
            </a:lvl7pPr>
            <a:lvl8pPr marL="2083460" indent="0">
              <a:buNone/>
              <a:defRPr sz="600"/>
            </a:lvl8pPr>
            <a:lvl9pPr marL="2381098" indent="0">
              <a:buNone/>
              <a:defRPr sz="6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3731579"/>
            <a:ext cx="4537710" cy="440534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476319"/>
            <a:ext cx="4537710" cy="3198495"/>
          </a:xfrm>
        </p:spPr>
        <p:txBody>
          <a:bodyPr/>
          <a:lstStyle>
            <a:lvl1pPr marL="0" indent="0">
              <a:buNone/>
              <a:defRPr sz="2100"/>
            </a:lvl1pPr>
            <a:lvl2pPr marL="297637" indent="0">
              <a:buNone/>
              <a:defRPr sz="1800"/>
            </a:lvl2pPr>
            <a:lvl3pPr marL="595274" indent="0">
              <a:buNone/>
              <a:defRPr sz="1600"/>
            </a:lvl3pPr>
            <a:lvl4pPr marL="892912" indent="0">
              <a:buNone/>
              <a:defRPr sz="1300"/>
            </a:lvl4pPr>
            <a:lvl5pPr marL="1190549" indent="0">
              <a:buNone/>
              <a:defRPr sz="1300"/>
            </a:lvl5pPr>
            <a:lvl6pPr marL="1488186" indent="0">
              <a:buNone/>
              <a:defRPr sz="1300"/>
            </a:lvl6pPr>
            <a:lvl7pPr marL="1785823" indent="0">
              <a:buNone/>
              <a:defRPr sz="1300"/>
            </a:lvl7pPr>
            <a:lvl8pPr marL="2083460" indent="0">
              <a:buNone/>
              <a:defRPr sz="1300"/>
            </a:lvl8pPr>
            <a:lvl9pPr marL="2381098" indent="0">
              <a:buNone/>
              <a:defRPr sz="1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4172113"/>
            <a:ext cx="4537710" cy="625631"/>
          </a:xfrm>
        </p:spPr>
        <p:txBody>
          <a:bodyPr/>
          <a:lstStyle>
            <a:lvl1pPr marL="0" indent="0">
              <a:buNone/>
              <a:defRPr sz="900"/>
            </a:lvl1pPr>
            <a:lvl2pPr marL="297637" indent="0">
              <a:buNone/>
              <a:defRPr sz="800"/>
            </a:lvl2pPr>
            <a:lvl3pPr marL="595274" indent="0">
              <a:buNone/>
              <a:defRPr sz="700"/>
            </a:lvl3pPr>
            <a:lvl4pPr marL="892912" indent="0">
              <a:buNone/>
              <a:defRPr sz="600"/>
            </a:lvl4pPr>
            <a:lvl5pPr marL="1190549" indent="0">
              <a:buNone/>
              <a:defRPr sz="600"/>
            </a:lvl5pPr>
            <a:lvl6pPr marL="1488186" indent="0">
              <a:buNone/>
              <a:defRPr sz="600"/>
            </a:lvl6pPr>
            <a:lvl7pPr marL="1785823" indent="0">
              <a:buNone/>
              <a:defRPr sz="600"/>
            </a:lvl7pPr>
            <a:lvl8pPr marL="2083460" indent="0">
              <a:buNone/>
              <a:defRPr sz="600"/>
            </a:lvl8pPr>
            <a:lvl9pPr marL="2381098" indent="0">
              <a:buNone/>
              <a:defRPr sz="6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1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213480"/>
            <a:ext cx="6806565" cy="888471"/>
          </a:xfrm>
          <a:prstGeom prst="rect">
            <a:avLst/>
          </a:prstGeom>
        </p:spPr>
        <p:txBody>
          <a:bodyPr vert="horz" lIns="59527" tIns="29764" rIns="59527" bIns="29764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1243861"/>
            <a:ext cx="6806565" cy="3518098"/>
          </a:xfrm>
          <a:prstGeom prst="rect">
            <a:avLst/>
          </a:prstGeom>
        </p:spPr>
        <p:txBody>
          <a:bodyPr vert="horz" lIns="59527" tIns="29764" rIns="59527" bIns="29764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4940887"/>
            <a:ext cx="1764665" cy="283817"/>
          </a:xfrm>
          <a:prstGeom prst="rect">
            <a:avLst/>
          </a:prstGeom>
        </p:spPr>
        <p:txBody>
          <a:bodyPr vert="horz" lIns="59527" tIns="29764" rIns="59527" bIns="29764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7131-3F75-CC42-ABD8-C837C61EB17E}" type="datetimeFigureOut">
              <a:rPr lang="en-US" smtClean="0"/>
              <a:t>03/10/22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4940887"/>
            <a:ext cx="2394903" cy="283817"/>
          </a:xfrm>
          <a:prstGeom prst="rect">
            <a:avLst/>
          </a:prstGeom>
        </p:spPr>
        <p:txBody>
          <a:bodyPr vert="horz" lIns="59527" tIns="29764" rIns="59527" bIns="29764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4940887"/>
            <a:ext cx="1764665" cy="283817"/>
          </a:xfrm>
          <a:prstGeom prst="rect">
            <a:avLst/>
          </a:prstGeom>
        </p:spPr>
        <p:txBody>
          <a:bodyPr vert="horz" lIns="59527" tIns="29764" rIns="59527" bIns="29764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2F91A-7D7C-4247-A524-6E607F96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7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7637" rtl="0" eaLnBrk="1" latinLnBrk="0" hangingPunct="1">
        <a:spcBef>
          <a:spcPct val="0"/>
        </a:spcBef>
        <a:buNone/>
        <a:defRPr sz="2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228" indent="-223228" algn="l" defTabSz="297637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83660" indent="-186023" algn="l" defTabSz="297637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4093" indent="-148819" algn="l" defTabSz="297637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41730" indent="-148819" algn="l" defTabSz="297637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39367" indent="-148819" algn="l" defTabSz="297637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7005" indent="-148819" algn="l" defTabSz="297637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4642" indent="-148819" algn="l" defTabSz="297637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indent="-148819" algn="l" defTabSz="297637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29916" indent="-148819" algn="l" defTabSz="297637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7637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95274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2912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90549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88186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85823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3460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81098" algn="l" defTabSz="297637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5840" y="3103541"/>
            <a:ext cx="3899641" cy="1783658"/>
          </a:xfrm>
          <a:prstGeom prst="rect">
            <a:avLst/>
          </a:prstGeom>
          <a:noFill/>
        </p:spPr>
        <p:txBody>
          <a:bodyPr wrap="square" lIns="59527" tIns="29764" rIns="59527" bIns="29764" rtlCol="0">
            <a:spAutoFit/>
          </a:bodyPr>
          <a:lstStyle/>
          <a:p>
            <a:pPr algn="just"/>
            <a:r>
              <a:rPr lang="en-US" sz="1400" dirty="0" smtClean="0"/>
              <a:t>Please </a:t>
            </a:r>
            <a:r>
              <a:rPr lang="en-US" sz="1400" dirty="0" smtClean="0"/>
              <a:t>note that space is limited and registrations will be accepted on a « first come, first serve » basis</a:t>
            </a:r>
            <a:r>
              <a:rPr lang="en-US" sz="1400" dirty="0" smtClean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A</a:t>
            </a:r>
            <a:r>
              <a:rPr lang="en-US" sz="1400" dirty="0" smtClean="0"/>
              <a:t> valid green pass on Al </a:t>
            </a:r>
            <a:r>
              <a:rPr lang="en-US" sz="1400" dirty="0" err="1" smtClean="0"/>
              <a:t>Hosn</a:t>
            </a:r>
            <a:r>
              <a:rPr lang="en-US" sz="1400" dirty="0" smtClean="0"/>
              <a:t> is required</a:t>
            </a:r>
          </a:p>
          <a:p>
            <a:pPr algn="just"/>
            <a:r>
              <a:rPr lang="en-US" sz="1400" dirty="0" smtClean="0"/>
              <a:t>to enter to the Luxembourg residence.</a:t>
            </a:r>
            <a:endParaRPr lang="en-US" sz="1400" dirty="0" smtClean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</p:txBody>
      </p:sp>
      <p:sp>
        <p:nvSpPr>
          <p:cNvPr id="5" name="Right Triangle 4"/>
          <p:cNvSpPr/>
          <p:nvPr/>
        </p:nvSpPr>
        <p:spPr>
          <a:xfrm rot="5400000">
            <a:off x="-110984" y="110986"/>
            <a:ext cx="1990079" cy="1768109"/>
          </a:xfrm>
          <a:prstGeom prst="rtTriangle">
            <a:avLst/>
          </a:prstGeom>
          <a:solidFill>
            <a:srgbClr val="AE161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9527" tIns="29764" rIns="59527" bIns="29764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65414" y="479102"/>
            <a:ext cx="4797436" cy="937272"/>
          </a:xfrm>
          <a:prstGeom prst="rect">
            <a:avLst/>
          </a:prstGeom>
          <a:noFill/>
        </p:spPr>
        <p:txBody>
          <a:bodyPr wrap="square" lIns="59527" tIns="29764" rIns="59527" bIns="29764" rtlCol="0">
            <a:spAutoFit/>
          </a:bodyPr>
          <a:lstStyle/>
          <a:p>
            <a:pPr algn="ctr"/>
            <a:r>
              <a:rPr lang="en-US" sz="1900" b="1" dirty="0">
                <a:solidFill>
                  <a:srgbClr val="AE161C"/>
                </a:solidFill>
                <a:latin typeface="Palatino"/>
                <a:cs typeface="Palatino"/>
              </a:rPr>
              <a:t>His Excellency, </a:t>
            </a:r>
            <a:r>
              <a:rPr lang="en-US" sz="1900" b="1" dirty="0" smtClean="0">
                <a:solidFill>
                  <a:srgbClr val="AE161C"/>
                </a:solidFill>
                <a:latin typeface="Palatino"/>
                <a:cs typeface="Palatino"/>
              </a:rPr>
              <a:t>Robert Lauer,</a:t>
            </a:r>
            <a:endParaRPr lang="en-US" sz="1900" b="1" dirty="0">
              <a:solidFill>
                <a:srgbClr val="AE161C"/>
              </a:solidFill>
              <a:latin typeface="Palatino"/>
              <a:cs typeface="Palatino"/>
            </a:endParaRPr>
          </a:p>
          <a:p>
            <a:pPr algn="ctr"/>
            <a:r>
              <a:rPr lang="en-US" sz="1900" b="1" dirty="0">
                <a:solidFill>
                  <a:srgbClr val="AE161C"/>
                </a:solidFill>
                <a:latin typeface="Palatino"/>
                <a:cs typeface="Palatino"/>
              </a:rPr>
              <a:t>Ambassador of </a:t>
            </a:r>
            <a:r>
              <a:rPr lang="en-US" sz="1900" b="1" dirty="0" smtClean="0">
                <a:solidFill>
                  <a:srgbClr val="AE161C"/>
                </a:solidFill>
                <a:latin typeface="Palatino"/>
                <a:cs typeface="Palatino"/>
              </a:rPr>
              <a:t>Grand Duchy of Luxembourg</a:t>
            </a:r>
            <a:endParaRPr lang="en-US" sz="1900" b="1" dirty="0">
              <a:solidFill>
                <a:srgbClr val="AE161C"/>
              </a:solidFill>
              <a:latin typeface="Palatino"/>
              <a:cs typeface="Palatin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40800" y="1701721"/>
            <a:ext cx="5022050" cy="983439"/>
          </a:xfrm>
          <a:prstGeom prst="rect">
            <a:avLst/>
          </a:prstGeom>
        </p:spPr>
        <p:txBody>
          <a:bodyPr wrap="square" lIns="59527" tIns="29764" rIns="59527" bIns="29764">
            <a:spAutoFit/>
          </a:bodyPr>
          <a:lstStyle/>
          <a:p>
            <a:pPr algn="ctr"/>
            <a:r>
              <a:rPr lang="en-US" sz="1500" b="1" dirty="0">
                <a:latin typeface="Palatino"/>
                <a:cs typeface="Palatino"/>
              </a:rPr>
              <a:t>kindly invites the BBC members to </a:t>
            </a:r>
            <a:endParaRPr lang="en-US" sz="1500" b="1" dirty="0" smtClean="0">
              <a:latin typeface="Palatino"/>
              <a:cs typeface="Palatino"/>
            </a:endParaRPr>
          </a:p>
          <a:p>
            <a:pPr algn="ctr"/>
            <a:r>
              <a:rPr lang="en-US" sz="1500" b="1" dirty="0" smtClean="0">
                <a:latin typeface="Palatino"/>
                <a:cs typeface="Palatino"/>
              </a:rPr>
              <a:t>“Back to Business event”</a:t>
            </a:r>
            <a:endParaRPr lang="en-US" sz="1500" b="1" dirty="0">
              <a:latin typeface="Palatino"/>
              <a:cs typeface="Palatino"/>
            </a:endParaRPr>
          </a:p>
          <a:p>
            <a:pPr algn="ctr"/>
            <a:r>
              <a:rPr lang="en-US" sz="1500" b="1" dirty="0" smtClean="0">
                <a:latin typeface="Palatino"/>
                <a:cs typeface="Palatino"/>
              </a:rPr>
              <a:t> </a:t>
            </a:r>
            <a:r>
              <a:rPr lang="en-US" sz="1500" b="1" dirty="0" smtClean="0">
                <a:latin typeface="Palatino"/>
                <a:cs typeface="Palatino"/>
              </a:rPr>
              <a:t>at the </a:t>
            </a:r>
            <a:r>
              <a:rPr lang="en-US" sz="1500" b="1" dirty="0" smtClean="0">
                <a:latin typeface="Palatino"/>
                <a:cs typeface="Palatino"/>
              </a:rPr>
              <a:t>Luxembourg </a:t>
            </a:r>
            <a:r>
              <a:rPr lang="en-US" sz="1500" b="1" dirty="0">
                <a:latin typeface="Palatino"/>
                <a:cs typeface="Palatino"/>
              </a:rPr>
              <a:t>Embassy </a:t>
            </a:r>
            <a:r>
              <a:rPr lang="en-US" sz="1500" b="1" dirty="0" smtClean="0">
                <a:latin typeface="Palatino"/>
                <a:cs typeface="Palatino"/>
              </a:rPr>
              <a:t>Residence </a:t>
            </a:r>
            <a:endParaRPr lang="en-US" sz="1500" b="1" dirty="0">
              <a:latin typeface="Palatino"/>
              <a:cs typeface="Palatino"/>
            </a:endParaRPr>
          </a:p>
          <a:p>
            <a:pPr algn="ctr"/>
            <a:r>
              <a:rPr lang="en-US" sz="1500" b="1" dirty="0">
                <a:latin typeface="Palatino"/>
                <a:cs typeface="Palatino"/>
              </a:rPr>
              <a:t>o</a:t>
            </a:r>
            <a:r>
              <a:rPr lang="en-US" sz="1500" b="1" dirty="0" smtClean="0">
                <a:latin typeface="Palatino"/>
                <a:cs typeface="Palatino"/>
              </a:rPr>
              <a:t>n </a:t>
            </a:r>
            <a:r>
              <a:rPr lang="en-US" sz="1500" b="1" dirty="0" smtClean="0">
                <a:latin typeface="Palatino"/>
                <a:cs typeface="Palatino"/>
              </a:rPr>
              <a:t>Thursday</a:t>
            </a:r>
            <a:r>
              <a:rPr lang="en-US" sz="1500" b="1" dirty="0" smtClean="0">
                <a:latin typeface="Palatino"/>
                <a:cs typeface="Palatino"/>
              </a:rPr>
              <a:t>, October 20</a:t>
            </a:r>
            <a:r>
              <a:rPr lang="en-US" sz="1500" b="1" baseline="30000" dirty="0" smtClean="0">
                <a:latin typeface="Palatino"/>
                <a:cs typeface="Palatino"/>
              </a:rPr>
              <a:t>th</a:t>
            </a:r>
            <a:r>
              <a:rPr lang="en-US" sz="1500" b="1" dirty="0">
                <a:latin typeface="Palatino"/>
                <a:cs typeface="Palatino"/>
              </a:rPr>
              <a:t>, 2022 at </a:t>
            </a:r>
            <a:r>
              <a:rPr lang="en-US" sz="1500" b="1" dirty="0">
                <a:latin typeface="Palatino"/>
                <a:cs typeface="Palatino"/>
              </a:rPr>
              <a:t>7</a:t>
            </a:r>
            <a:r>
              <a:rPr lang="en-US" sz="1500" b="1" dirty="0" smtClean="0">
                <a:latin typeface="Palatino"/>
                <a:cs typeface="Palatino"/>
              </a:rPr>
              <a:t>:</a:t>
            </a:r>
            <a:r>
              <a:rPr lang="en-US" sz="1500" b="1" dirty="0">
                <a:latin typeface="Palatino"/>
                <a:cs typeface="Palatino"/>
              </a:rPr>
              <a:t>0</a:t>
            </a:r>
            <a:r>
              <a:rPr lang="en-US" sz="1500" b="1" dirty="0" smtClean="0">
                <a:latin typeface="Palatino"/>
                <a:cs typeface="Palatino"/>
              </a:rPr>
              <a:t>0pm</a:t>
            </a:r>
            <a:endParaRPr lang="fr-FR" sz="1500" b="1" dirty="0">
              <a:latin typeface="Palatino"/>
              <a:cs typeface="Palatino"/>
            </a:endParaRPr>
          </a:p>
        </p:txBody>
      </p:sp>
      <p:sp>
        <p:nvSpPr>
          <p:cNvPr id="9" name="Right Triangle 8"/>
          <p:cNvSpPr/>
          <p:nvPr/>
        </p:nvSpPr>
        <p:spPr>
          <a:xfrm rot="16200000">
            <a:off x="5683756" y="3451732"/>
            <a:ext cx="1990079" cy="1768109"/>
          </a:xfrm>
          <a:prstGeom prst="rtTriangle">
            <a:avLst/>
          </a:prstGeom>
          <a:solidFill>
            <a:srgbClr val="AE161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9527" tIns="29764" rIns="59527" bIns="29764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65414" y="479102"/>
            <a:ext cx="0" cy="44079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Benelux-Business-Council (1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68" y="3222592"/>
            <a:ext cx="1218303" cy="1296283"/>
          </a:xfrm>
          <a:prstGeom prst="rect">
            <a:avLst/>
          </a:prstGeom>
        </p:spPr>
      </p:pic>
      <p:pic>
        <p:nvPicPr>
          <p:cNvPr id="7" name="Picture 6" descr="GD_EN_Embassy_in_Abu_Dhabi_Rou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3" y="1991256"/>
            <a:ext cx="2928695" cy="69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677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55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 B</dc:creator>
  <cp:lastModifiedBy>Flore B</cp:lastModifiedBy>
  <cp:revision>13</cp:revision>
  <dcterms:created xsi:type="dcterms:W3CDTF">2022-03-03T19:50:41Z</dcterms:created>
  <dcterms:modified xsi:type="dcterms:W3CDTF">2022-10-03T07:25:28Z</dcterms:modified>
</cp:coreProperties>
</file>